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4" r:id="rId2"/>
    <p:sldId id="1280" r:id="rId3"/>
    <p:sldId id="1283" r:id="rId4"/>
    <p:sldId id="1253" r:id="rId5"/>
    <p:sldId id="1298" r:id="rId6"/>
    <p:sldId id="1268" r:id="rId7"/>
    <p:sldId id="1291" r:id="rId8"/>
    <p:sldId id="1299" r:id="rId9"/>
    <p:sldId id="1287" r:id="rId10"/>
    <p:sldId id="1297" r:id="rId11"/>
    <p:sldId id="1265" r:id="rId12"/>
    <p:sldId id="1302" r:id="rId13"/>
    <p:sldId id="1300" r:id="rId14"/>
    <p:sldId id="1301" r:id="rId15"/>
    <p:sldId id="1259" r:id="rId16"/>
    <p:sldId id="1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8D3"/>
    <a:srgbClr val="FDFAD5"/>
    <a:srgbClr val="FB71B3"/>
    <a:srgbClr val="FF6DB1"/>
    <a:srgbClr val="FF6FB1"/>
    <a:srgbClr val="B48654"/>
    <a:srgbClr val="D9AC6D"/>
    <a:srgbClr val="DBAF71"/>
    <a:srgbClr val="FF74B4"/>
    <a:srgbClr val="009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89" autoAdjust="0"/>
    <p:restoredTop sz="88944" autoAdjust="0"/>
  </p:normalViewPr>
  <p:slideViewPr>
    <p:cSldViewPr showGuides="1">
      <p:cViewPr>
        <p:scale>
          <a:sx n="110" d="100"/>
          <a:sy n="110" d="100"/>
        </p:scale>
        <p:origin x="115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23/11/23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23/11/23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Alternative: “</a:t>
            </a:r>
            <a:r>
              <a:rPr kumimoji="1"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ell type composition/proportion”?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828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not appear to be applied to melanoma; a sentence or two to explain survival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77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775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of Malignant cells and CD8 T cells were negatively and positively correlated with macrophages. Therefore, they were removed from the Cox regression.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horizontal axis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HR &gt;1 increasing risk; HR &lt; 1 decrease the risk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warp with a Box to separate two figures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a few columns?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339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a brief: sentence to explain the cutoff. Medical studies, sometimes median / mean, but if we would like to … the 75th percentile could be used.</a:t>
            </a:r>
          </a:p>
          <a:p>
            <a:r>
              <a:rPr lang="en-US" strike="noStrike" dirty="0"/>
              <a:t>Superscript +</a:t>
            </a:r>
          </a:p>
          <a:p>
            <a:endParaRPr lang="en-US" strike="noStrike" dirty="0"/>
          </a:p>
          <a:p>
            <a:r>
              <a:rPr lang="en-US" strike="noStrike" dirty="0"/>
              <a:t>Group2: lower survival probability, therefore higher risk.</a:t>
            </a:r>
          </a:p>
          <a:p>
            <a:endParaRPr lang="en-US" strike="noStrike" dirty="0"/>
          </a:p>
          <a:p>
            <a:r>
              <a:rPr lang="en-US" strike="noStrike" dirty="0"/>
              <a:t>Primary: could be useful for 5 year survival; small sample size? Split at 50</a:t>
            </a:r>
            <a:r>
              <a:rPr lang="en-US" strike="noStrike" baseline="30000" dirty="0"/>
              <a:t>th</a:t>
            </a:r>
            <a:r>
              <a:rPr lang="en-US" strike="noStrike" dirty="0"/>
              <a:t> instead of 75</a:t>
            </a:r>
            <a:r>
              <a:rPr lang="en-US" strike="noStrike" baseline="30000" dirty="0"/>
              <a:t>th</a:t>
            </a:r>
            <a:r>
              <a:rPr lang="en-US" strike="noStrike" dirty="0"/>
              <a:t>?</a:t>
            </a:r>
          </a:p>
          <a:p>
            <a:r>
              <a:rPr lang="en-US" strike="noStrike" dirty="0"/>
              <a:t>explain first: primary: not separate after 750 days: small sample size? not smooth as the metastatic. sparse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271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sample size? after 750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13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prediction/prognosis of melanoma</a:t>
            </a:r>
          </a:p>
          <a:p>
            <a:r>
              <a:rPr lang="en-US" dirty="0"/>
              <a:t>Identified patients with higher risks.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82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A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cell type to look at, help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52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89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well as clinical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083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sz="1200" strike="no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cut the talk for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8057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go into too much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29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070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6444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Explain survival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31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B90A4-353C-48E3-A991-1B0A2B9809C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04F0F0-FDFF-43C7-9188-2DB30D5D156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9DCCA-7638-41AF-BB97-E7C1ADB94B43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031C-D81B-4218-94A1-8E617EC68AED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A4-7665-47FA-8B69-9A4F31C18B06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D515-B4C3-44B8-9BAA-EEF692FA5A5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C86CC-8E6A-4F6A-BC10-D9D4BF0CE88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C9ED7-6517-494A-9E4C-6DF78B8356C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6337-F2DC-4078-961D-7B3BDA5209EB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D441B-BAF3-4DDF-A5CD-A8E786E8FAAC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[Entity Name]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[Entity Name]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[Presentation Title] | [Date]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8BB8-1B5E-4246-8A55-FAB9C1E84DFA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1DC6-F03F-4189-B5B9-2FF38EB9C0E6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7AECD-2D0A-4301-9CB8-B765D71F0B6B}"/>
              </a:ext>
            </a:extLst>
          </p:cNvPr>
          <p:cNvSpPr>
            <a:spLocks noGrp="1"/>
          </p:cNvSpPr>
          <p:nvPr>
            <p:ph type="dt" sz="half" idx="38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8FC7-59B6-4EA9-ABA6-E3BB2E23FF81}"/>
              </a:ext>
            </a:extLst>
          </p:cNvPr>
          <p:cNvSpPr>
            <a:spLocks noGrp="1"/>
          </p:cNvSpPr>
          <p:nvPr>
            <p:ph type="dt" sz="half" idx="39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FECAB-12EA-4AAC-BBB9-72070BF5947B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A455-94D3-4DB8-AAFA-811D610E138C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5C78F-E1DA-41DF-B969-597539E60F5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F0C86-E17F-4FB6-93F4-7CD03DCBD83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18496-7854-4AD0-8A2D-922EA1AA164D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06F8-588F-4C50-8AA3-03099347931D}"/>
              </a:ext>
            </a:extLst>
          </p:cNvPr>
          <p:cNvSpPr>
            <a:spLocks noGrp="1"/>
          </p:cNvSpPr>
          <p:nvPr>
            <p:ph type="dt" sz="half" idx="24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82FB-62F4-4C2A-91A5-943967894D42}"/>
              </a:ext>
            </a:extLst>
          </p:cNvPr>
          <p:cNvSpPr>
            <a:spLocks noGrp="1"/>
          </p:cNvSpPr>
          <p:nvPr>
            <p:ph type="dt" sz="half" idx="32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B7EB-0921-47FC-BB02-41C5175DD7EB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BA0F0A-82FA-4477-B553-959A8EFB7E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695325" y="151136"/>
            <a:ext cx="3384549" cy="241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[Entity Name]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61A5-F8C2-49CF-AE4B-80932D43C55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B2684-2D18-4E6D-8AA2-AD850CFD277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 dirty="0"/>
              <a:t>[Entity Name]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3360109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[Entity Name]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31404" y="1988840"/>
            <a:ext cx="10729192" cy="4265815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Using cellular composition estimated from bulk gene expression data to suggest cellular level markers for melanoma survival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IBS-AR 2023</a:t>
            </a:r>
          </a:p>
          <a:p>
            <a:pPr algn="ctr"/>
            <a:endParaRPr lang="en-US" sz="2000" dirty="0"/>
          </a:p>
          <a:p>
            <a:pPr algn="ctr"/>
            <a:r>
              <a:rPr lang="en-US" sz="2400" dirty="0"/>
              <a:t>Min Zhang, Vivi Arief, Geoff McLachlan, Quan Nguyen, Kaye Basford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8E9385-612D-E747-8D1C-BFA8AB1F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81" y="692696"/>
            <a:ext cx="9406891" cy="864096"/>
          </a:xfrm>
        </p:spPr>
        <p:txBody>
          <a:bodyPr>
            <a:noAutofit/>
          </a:bodyPr>
          <a:lstStyle/>
          <a:p>
            <a:r>
              <a:rPr lang="en-US" sz="4400" dirty="0"/>
              <a:t>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C6921-2DF5-F542-8BDD-2DA93EBCB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ADB77-4AFF-9342-B6A1-7072EABB04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D4298F1-E22E-7742-B8C1-B90E91156D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73405" y="1931502"/>
            <a:ext cx="10595794" cy="3611569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CIBERSORT cellular composition deconvolution: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- TCGA melanoma RNA-seq data (primary and metastatic)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- </a:t>
            </a:r>
            <a:r>
              <a:rPr kumimoji="1"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scRNA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-seq reference data for 8 cell types*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Survival analysis: Cox regression; KM survival curves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0FF32-F2AF-3F8C-7594-C407DE2022B1}"/>
              </a:ext>
            </a:extLst>
          </p:cNvPr>
          <p:cNvSpPr txBox="1"/>
          <p:nvPr/>
        </p:nvSpPr>
        <p:spPr>
          <a:xfrm>
            <a:off x="909892" y="5304617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8 cell types: 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malignant cells, endothelial cells, fibroblasts, CD8+ T cells, </a:t>
            </a:r>
          </a:p>
          <a:p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    natural killer (NK) cells, macrophages, CD4+ T cells, B cells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6FF04-82D0-430D-0BD5-F027056A30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7368" y="6525344"/>
            <a:ext cx="3672408" cy="234764"/>
          </a:xfrm>
        </p:spPr>
        <p:txBody>
          <a:bodyPr/>
          <a:lstStyle/>
          <a:p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Tirosh </a:t>
            </a:r>
            <a:r>
              <a:rPr kumimoji="1" lang="en-US" altLang="zh-CN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(2016), </a:t>
            </a:r>
            <a:r>
              <a:rPr kumimoji="1" lang="en-US" altLang="zh-CN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Science</a:t>
            </a:r>
            <a:endParaRPr lang="en-AU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6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red chart&#10;&#10;Description automatically generated">
            <a:extLst>
              <a:ext uri="{FF2B5EF4-FFF2-40B4-BE49-F238E27FC236}">
                <a16:creationId xmlns:a16="http://schemas.microsoft.com/office/drawing/2014/main" id="{23C6EFC4-1BA3-4EC0-ADE6-9C8B6F5B7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6" r="35142" b="85516"/>
          <a:stretch/>
        </p:blipFill>
        <p:spPr>
          <a:xfrm>
            <a:off x="5070704" y="1196752"/>
            <a:ext cx="2044357" cy="949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AA7027-3632-B64A-8021-30EDFBBC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708427"/>
            <a:ext cx="10801274" cy="685080"/>
          </a:xfrm>
        </p:spPr>
        <p:txBody>
          <a:bodyPr>
            <a:noAutofit/>
          </a:bodyPr>
          <a:lstStyle/>
          <a:p>
            <a:r>
              <a:rPr lang="en-US" sz="4400" dirty="0"/>
              <a:t>Results – CIBERSORT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9B8D-AC72-1542-9D62-F380129B91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3296-770D-464E-B442-9E45ACDE65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pic>
        <p:nvPicPr>
          <p:cNvPr id="5" name="Picture 4" descr="A blue and red striped background&#10;&#10;Description automatically generated">
            <a:extLst>
              <a:ext uri="{FF2B5EF4-FFF2-40B4-BE49-F238E27FC236}">
                <a16:creationId xmlns:a16="http://schemas.microsoft.com/office/drawing/2014/main" id="{3192B49B-D1E5-D9FC-643B-3CBDA91FF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5" t="9306" r="9525" b="8687"/>
          <a:stretch/>
        </p:blipFill>
        <p:spPr>
          <a:xfrm>
            <a:off x="6281020" y="2113674"/>
            <a:ext cx="5215580" cy="3510482"/>
          </a:xfrm>
          <a:prstGeom prst="rect">
            <a:avLst/>
          </a:prstGeom>
        </p:spPr>
      </p:pic>
      <p:pic>
        <p:nvPicPr>
          <p:cNvPr id="9" name="Picture 8" descr="A blue and red striped background&#10;&#10;Description automatically generated">
            <a:extLst>
              <a:ext uri="{FF2B5EF4-FFF2-40B4-BE49-F238E27FC236}">
                <a16:creationId xmlns:a16="http://schemas.microsoft.com/office/drawing/2014/main" id="{26D66AFA-C716-A2D0-0C45-173A03741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49" t="9488" r="9525" b="8506"/>
          <a:stretch/>
        </p:blipFill>
        <p:spPr>
          <a:xfrm>
            <a:off x="767408" y="2113674"/>
            <a:ext cx="5184576" cy="349753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04F0522-6640-C536-8782-B9DED7F6BBED}"/>
              </a:ext>
            </a:extLst>
          </p:cNvPr>
          <p:cNvGrpSpPr/>
          <p:nvPr/>
        </p:nvGrpSpPr>
        <p:grpSpPr>
          <a:xfrm>
            <a:off x="494584" y="5294757"/>
            <a:ext cx="5109080" cy="1662635"/>
            <a:chOff x="494584" y="5241931"/>
            <a:chExt cx="5109080" cy="16626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57CFC-3B49-EF85-F59B-818629FAA315}"/>
                </a:ext>
              </a:extLst>
            </p:cNvPr>
            <p:cNvSpPr txBox="1"/>
            <p:nvPr/>
          </p:nvSpPr>
          <p:spPr>
            <a:xfrm rot="18899788">
              <a:off x="-105741" y="5860330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Malignant cells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CB9634-F83F-B14B-D28E-FC1CDB127475}"/>
                </a:ext>
              </a:extLst>
            </p:cNvPr>
            <p:cNvSpPr txBox="1"/>
            <p:nvPr/>
          </p:nvSpPr>
          <p:spPr>
            <a:xfrm rot="18899788">
              <a:off x="443249" y="5903972"/>
              <a:ext cx="1662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Endothelial cells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A0B653-03B4-D103-98C2-0FC88CF69424}"/>
                </a:ext>
              </a:extLst>
            </p:cNvPr>
            <p:cNvSpPr txBox="1"/>
            <p:nvPr/>
          </p:nvSpPr>
          <p:spPr>
            <a:xfrm rot="18900000">
              <a:off x="1467960" y="5735635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Fibroblasts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F8BEC0-6939-6320-2DBC-7FA930F144F8}"/>
                </a:ext>
              </a:extLst>
            </p:cNvPr>
            <p:cNvSpPr txBox="1"/>
            <p:nvPr/>
          </p:nvSpPr>
          <p:spPr>
            <a:xfrm rot="18899788">
              <a:off x="1968059" y="5784674"/>
              <a:ext cx="1355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CD8+ T cells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3D5051-C8DF-3EA4-2727-C759F50EC413}"/>
                </a:ext>
              </a:extLst>
            </p:cNvPr>
            <p:cNvSpPr txBox="1"/>
            <p:nvPr/>
          </p:nvSpPr>
          <p:spPr>
            <a:xfrm rot="18899788">
              <a:off x="2954168" y="5646650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NK cells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501392-1191-16B2-CFD6-370EE4BAD547}"/>
                </a:ext>
              </a:extLst>
            </p:cNvPr>
            <p:cNvSpPr txBox="1"/>
            <p:nvPr/>
          </p:nvSpPr>
          <p:spPr>
            <a:xfrm rot="18899788">
              <a:off x="3178942" y="5821921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Macrophages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730494-A44E-0BEF-7AA5-9AA66D8B7671}"/>
                </a:ext>
              </a:extLst>
            </p:cNvPr>
            <p:cNvSpPr txBox="1"/>
            <p:nvPr/>
          </p:nvSpPr>
          <p:spPr>
            <a:xfrm rot="18899788">
              <a:off x="3920609" y="5784673"/>
              <a:ext cx="1355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CD4+ T cells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51C227-1CC5-FE74-8472-6442923268C3}"/>
                </a:ext>
              </a:extLst>
            </p:cNvPr>
            <p:cNvSpPr txBox="1"/>
            <p:nvPr/>
          </p:nvSpPr>
          <p:spPr>
            <a:xfrm rot="18899788">
              <a:off x="5040689" y="5596528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 cells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2F53AA-959E-05AD-8BEA-D0D05B83892A}"/>
              </a:ext>
            </a:extLst>
          </p:cNvPr>
          <p:cNvGrpSpPr/>
          <p:nvPr/>
        </p:nvGrpSpPr>
        <p:grpSpPr>
          <a:xfrm>
            <a:off x="6027480" y="5294757"/>
            <a:ext cx="5109080" cy="1662635"/>
            <a:chOff x="494584" y="5241931"/>
            <a:chExt cx="5109080" cy="16626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D8673B-1697-A087-D833-6F14C2267302}"/>
                </a:ext>
              </a:extLst>
            </p:cNvPr>
            <p:cNvSpPr txBox="1"/>
            <p:nvPr/>
          </p:nvSpPr>
          <p:spPr>
            <a:xfrm rot="18899788">
              <a:off x="-105741" y="5860330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Malignant cells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2152D-D390-6508-14AA-128A6E029C88}"/>
                </a:ext>
              </a:extLst>
            </p:cNvPr>
            <p:cNvSpPr txBox="1"/>
            <p:nvPr/>
          </p:nvSpPr>
          <p:spPr>
            <a:xfrm rot="18899788">
              <a:off x="443249" y="5903972"/>
              <a:ext cx="1662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Endothelial cells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5AF9CD-EC9C-EA26-D65A-9C02B09C4613}"/>
                </a:ext>
              </a:extLst>
            </p:cNvPr>
            <p:cNvSpPr txBox="1"/>
            <p:nvPr/>
          </p:nvSpPr>
          <p:spPr>
            <a:xfrm rot="18900000">
              <a:off x="1467960" y="5735635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Fibroblasts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CFCFF5-7123-686E-3F6B-40FFEED02977}"/>
                </a:ext>
              </a:extLst>
            </p:cNvPr>
            <p:cNvSpPr txBox="1"/>
            <p:nvPr/>
          </p:nvSpPr>
          <p:spPr>
            <a:xfrm rot="18899788">
              <a:off x="1968059" y="5784674"/>
              <a:ext cx="1355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CD8+ T cells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F85755-24FE-318D-FC95-4D504DF4EB2C}"/>
                </a:ext>
              </a:extLst>
            </p:cNvPr>
            <p:cNvSpPr txBox="1"/>
            <p:nvPr/>
          </p:nvSpPr>
          <p:spPr>
            <a:xfrm rot="18899788">
              <a:off x="2954168" y="5646650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NK cells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45D2EF-02A7-DEC7-00E1-7835952C2CC6}"/>
                </a:ext>
              </a:extLst>
            </p:cNvPr>
            <p:cNvSpPr txBox="1"/>
            <p:nvPr/>
          </p:nvSpPr>
          <p:spPr>
            <a:xfrm rot="18899788">
              <a:off x="3178942" y="5821921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Macrophages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398E6D-284D-214A-FED9-0BF0A985A33F}"/>
                </a:ext>
              </a:extLst>
            </p:cNvPr>
            <p:cNvSpPr txBox="1"/>
            <p:nvPr/>
          </p:nvSpPr>
          <p:spPr>
            <a:xfrm rot="18899788">
              <a:off x="3920609" y="5784673"/>
              <a:ext cx="1355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CD4+ T cells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90C48-514D-4D43-A2E9-34D688809C28}"/>
                </a:ext>
              </a:extLst>
            </p:cNvPr>
            <p:cNvSpPr txBox="1"/>
            <p:nvPr/>
          </p:nvSpPr>
          <p:spPr>
            <a:xfrm rot="18899788">
              <a:off x="5040689" y="5596528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 cells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9DE6119-FC2E-B95D-96E5-FA3D5AB30D40}"/>
              </a:ext>
            </a:extLst>
          </p:cNvPr>
          <p:cNvSpPr txBox="1"/>
          <p:nvPr/>
        </p:nvSpPr>
        <p:spPr>
          <a:xfrm>
            <a:off x="1802218" y="1677831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Primary melanoma (n = 102)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74B1C-0505-4849-0CE2-1986770FE0B6}"/>
              </a:ext>
            </a:extLst>
          </p:cNvPr>
          <p:cNvSpPr txBox="1"/>
          <p:nvPr/>
        </p:nvSpPr>
        <p:spPr>
          <a:xfrm>
            <a:off x="7268592" y="1676635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Metastatic melanoma (n = 348)</a:t>
            </a:r>
          </a:p>
        </p:txBody>
      </p:sp>
    </p:spTree>
    <p:extLst>
      <p:ext uri="{BB962C8B-B14F-4D97-AF65-F5344CB8AC3E}">
        <p14:creationId xmlns:p14="http://schemas.microsoft.com/office/powerpoint/2010/main" val="366814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AA7027-3632-B64A-8021-30EDFBBC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642420"/>
            <a:ext cx="10801274" cy="757088"/>
          </a:xfrm>
        </p:spPr>
        <p:txBody>
          <a:bodyPr>
            <a:noAutofit/>
          </a:bodyPr>
          <a:lstStyle/>
          <a:p>
            <a:r>
              <a:rPr lang="en-US" sz="4400" dirty="0"/>
              <a:t>Multivariate Cox regression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C9B8D-AC72-1542-9D62-F380129B91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3296-770D-464E-B442-9E45ACDE65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CF2FF2-DC2D-1202-D961-A653DA5E6996}"/>
              </a:ext>
            </a:extLst>
          </p:cNvPr>
          <p:cNvGrpSpPr/>
          <p:nvPr/>
        </p:nvGrpSpPr>
        <p:grpSpPr>
          <a:xfrm>
            <a:off x="1717251" y="1308967"/>
            <a:ext cx="9043993" cy="369332"/>
            <a:chOff x="1717251" y="1308967"/>
            <a:chExt cx="904399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B02838-8291-BB4F-2DD0-068C594F95D5}"/>
                </a:ext>
              </a:extLst>
            </p:cNvPr>
            <p:cNvSpPr txBox="1"/>
            <p:nvPr/>
          </p:nvSpPr>
          <p:spPr>
            <a:xfrm>
              <a:off x="1717251" y="1308967"/>
              <a:ext cx="3114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Primary melanoma (n = 102)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3434DF-47CD-57A0-B601-51F0229F5B6A}"/>
                </a:ext>
              </a:extLst>
            </p:cNvPr>
            <p:cNvSpPr txBox="1"/>
            <p:nvPr/>
          </p:nvSpPr>
          <p:spPr>
            <a:xfrm>
              <a:off x="7389808" y="1308967"/>
              <a:ext cx="3371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Metastatic melanoma (n = 348)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94A17E-E731-6DB7-9D1C-2744FA56DA15}"/>
              </a:ext>
            </a:extLst>
          </p:cNvPr>
          <p:cNvGrpSpPr/>
          <p:nvPr/>
        </p:nvGrpSpPr>
        <p:grpSpPr>
          <a:xfrm>
            <a:off x="281513" y="1714043"/>
            <a:ext cx="5886495" cy="5099333"/>
            <a:chOff x="-24680" y="1780399"/>
            <a:chExt cx="5253118" cy="4550653"/>
          </a:xfrm>
        </p:grpSpPr>
        <p:pic>
          <p:nvPicPr>
            <p:cNvPr id="14" name="Picture 13" descr="A graph of numbers and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7511EAF8-5511-37CD-78FC-7A25CAA1C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3"/>
            <a:stretch/>
          </p:blipFill>
          <p:spPr>
            <a:xfrm>
              <a:off x="1039528" y="1780399"/>
              <a:ext cx="4188910" cy="4550653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657FF7-C7A8-2F76-39DD-E88049A8050F}"/>
                </a:ext>
              </a:extLst>
            </p:cNvPr>
            <p:cNvGrpSpPr/>
            <p:nvPr/>
          </p:nvGrpSpPr>
          <p:grpSpPr>
            <a:xfrm>
              <a:off x="-24680" y="1780399"/>
              <a:ext cx="5253118" cy="4456913"/>
              <a:chOff x="-24680" y="1758667"/>
              <a:chExt cx="5253118" cy="445691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123535-9C6F-A7E2-71A0-6278602D1BAB}"/>
                  </a:ext>
                </a:extLst>
              </p:cNvPr>
              <p:cNvGrpSpPr/>
              <p:nvPr/>
            </p:nvGrpSpPr>
            <p:grpSpPr>
              <a:xfrm>
                <a:off x="-24680" y="1758667"/>
                <a:ext cx="5253118" cy="4118605"/>
                <a:chOff x="-296513" y="1772815"/>
                <a:chExt cx="6482560" cy="4826160"/>
              </a:xfrm>
            </p:grpSpPr>
            <p:pic>
              <p:nvPicPr>
                <p:cNvPr id="10" name="Picture 9" descr="A graph of numbers and a number of numb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DA6358C-3B06-CEC9-B6B9-8596BC5AB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60" r="81041" b="9494"/>
                <a:stretch/>
              </p:blipFill>
              <p:spPr>
                <a:xfrm>
                  <a:off x="-296513" y="1772815"/>
                  <a:ext cx="1313276" cy="4826160"/>
                </a:xfrm>
                <a:prstGeom prst="rect">
                  <a:avLst/>
                </a:prstGeom>
              </p:spPr>
            </p:pic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455E48A-ABFB-99F6-A7F8-9117D55C5D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208713" y="2121344"/>
                  <a:ext cx="6207772" cy="2683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B3911B-5150-AE5D-6467-F5FADF28C555}"/>
                    </a:ext>
                  </a:extLst>
                </p:cNvPr>
                <p:cNvSpPr txBox="1"/>
                <p:nvPr/>
              </p:nvSpPr>
              <p:spPr>
                <a:xfrm>
                  <a:off x="-186455" y="1826208"/>
                  <a:ext cx="6372502" cy="2574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Cell type  	        HR (95% CI)			             P-value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CB5EF3A-9213-01CB-738A-077C8AAEFAE0}"/>
                  </a:ext>
                </a:extLst>
              </p:cNvPr>
              <p:cNvSpPr txBox="1"/>
              <p:nvPr/>
            </p:nvSpPr>
            <p:spPr>
              <a:xfrm>
                <a:off x="28221" y="5846248"/>
                <a:ext cx="13681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523406-8C4E-33AA-A0B7-79445024C422}"/>
              </a:ext>
            </a:extLst>
          </p:cNvPr>
          <p:cNvGrpSpPr/>
          <p:nvPr/>
        </p:nvGrpSpPr>
        <p:grpSpPr>
          <a:xfrm>
            <a:off x="6168008" y="1714043"/>
            <a:ext cx="6013115" cy="5099333"/>
            <a:chOff x="6274501" y="1758666"/>
            <a:chExt cx="5366115" cy="455065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953362-5AFA-6222-5F7C-8C124C68DD59}"/>
                </a:ext>
              </a:extLst>
            </p:cNvPr>
            <p:cNvGrpSpPr/>
            <p:nvPr/>
          </p:nvGrpSpPr>
          <p:grpSpPr>
            <a:xfrm>
              <a:off x="6274501" y="1758666"/>
              <a:ext cx="5366115" cy="4550654"/>
              <a:chOff x="6039904" y="1758666"/>
              <a:chExt cx="5366115" cy="4550654"/>
            </a:xfrm>
          </p:grpSpPr>
          <p:pic>
            <p:nvPicPr>
              <p:cNvPr id="24" name="Picture 23" descr="A graph of numbers and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D5457CC-F363-B3C2-418B-17BF66BF7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60" r="81041" b="9494"/>
              <a:stretch/>
            </p:blipFill>
            <p:spPr>
              <a:xfrm>
                <a:off x="6039904" y="1758666"/>
                <a:ext cx="1064208" cy="411860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33B348C-332C-B2C0-4527-0B9D4992CDAC}"/>
                  </a:ext>
                </a:extLst>
              </p:cNvPr>
              <p:cNvGrpSpPr/>
              <p:nvPr/>
            </p:nvGrpSpPr>
            <p:grpSpPr>
              <a:xfrm>
                <a:off x="6132598" y="1758671"/>
                <a:ext cx="5273421" cy="4550649"/>
                <a:chOff x="2639616" y="1424287"/>
                <a:chExt cx="6370255" cy="5334113"/>
              </a:xfrm>
            </p:grpSpPr>
            <p:pic>
              <p:nvPicPr>
                <p:cNvPr id="7" name="Picture 6" descr="A graph of numbers and a number of objec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4970151-4730-4DE2-E809-1212F98FC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3153"/>
                <a:stretch/>
              </p:blipFill>
              <p:spPr>
                <a:xfrm>
                  <a:off x="3813198" y="1424287"/>
                  <a:ext cx="5196673" cy="5334113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F896665-A998-F510-4784-0EB69882315A}"/>
                    </a:ext>
                  </a:extLst>
                </p:cNvPr>
                <p:cNvSpPr txBox="1"/>
                <p:nvPr/>
              </p:nvSpPr>
              <p:spPr>
                <a:xfrm>
                  <a:off x="2651180" y="1484782"/>
                  <a:ext cx="6120171" cy="2575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Cell type  	         HR (95% CI)			             P-value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AB5DE438-1A2A-9D83-7B22-2C37512D3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9616" y="1772816"/>
                  <a:ext cx="604475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ED2B27-0A1C-7D02-5561-6B86E9A6DFEF}"/>
                </a:ext>
              </a:extLst>
            </p:cNvPr>
            <p:cNvSpPr txBox="1"/>
            <p:nvPr/>
          </p:nvSpPr>
          <p:spPr>
            <a:xfrm>
              <a:off x="6429452" y="5831616"/>
              <a:ext cx="15387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665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3296-770D-464E-B442-9E45ACDE65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A7027-3632-B64A-8021-30EDFBBC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2" y="670534"/>
            <a:ext cx="3367040" cy="703620"/>
          </a:xfrm>
        </p:spPr>
        <p:txBody>
          <a:bodyPr>
            <a:normAutofit/>
          </a:bodyPr>
          <a:lstStyle/>
          <a:p>
            <a:r>
              <a:rPr lang="en-US" sz="4400" dirty="0"/>
              <a:t>KM analysis</a:t>
            </a:r>
            <a:endParaRPr lang="en-US" sz="4400" dirty="0">
              <a:highlight>
                <a:srgbClr val="FFFF00"/>
              </a:highligh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51A644-D275-6145-D26B-ADC9F0AAB198}"/>
              </a:ext>
            </a:extLst>
          </p:cNvPr>
          <p:cNvGrpSpPr/>
          <p:nvPr/>
        </p:nvGrpSpPr>
        <p:grpSpPr>
          <a:xfrm>
            <a:off x="2711624" y="1251825"/>
            <a:ext cx="9346750" cy="5606175"/>
            <a:chOff x="61618" y="1247757"/>
            <a:chExt cx="9346750" cy="56061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3AA475-1E45-F578-EDC1-802A194F3D8F}"/>
                </a:ext>
              </a:extLst>
            </p:cNvPr>
            <p:cNvGrpSpPr/>
            <p:nvPr/>
          </p:nvGrpSpPr>
          <p:grpSpPr>
            <a:xfrm>
              <a:off x="61618" y="1247757"/>
              <a:ext cx="9346750" cy="5606175"/>
              <a:chOff x="263352" y="1412775"/>
              <a:chExt cx="9346750" cy="5606175"/>
            </a:xfrm>
          </p:grpSpPr>
          <p:pic>
            <p:nvPicPr>
              <p:cNvPr id="5" name="Picture 4" descr="A graph of a number of patients&#10;&#10;Description automatically generated">
                <a:extLst>
                  <a:ext uri="{FF2B5EF4-FFF2-40B4-BE49-F238E27FC236}">
                    <a16:creationId xmlns:a16="http://schemas.microsoft.com/office/drawing/2014/main" id="{62362106-2660-D482-B19E-D94608A785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5975"/>
              <a:stretch/>
            </p:blipFill>
            <p:spPr>
              <a:xfrm>
                <a:off x="4727848" y="1412775"/>
                <a:ext cx="4882254" cy="2953689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patients&#10;&#10;Description automatically generated">
                <a:extLst>
                  <a:ext uri="{FF2B5EF4-FFF2-40B4-BE49-F238E27FC236}">
                    <a16:creationId xmlns:a16="http://schemas.microsoft.com/office/drawing/2014/main" id="{22A10FDB-6ECA-3229-4F3D-9997943DB2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5975"/>
              <a:stretch/>
            </p:blipFill>
            <p:spPr>
              <a:xfrm>
                <a:off x="263352" y="1412776"/>
                <a:ext cx="4882254" cy="2953688"/>
              </a:xfrm>
              <a:prstGeom prst="rect">
                <a:avLst/>
              </a:prstGeom>
            </p:spPr>
          </p:pic>
          <p:pic>
            <p:nvPicPr>
              <p:cNvPr id="13" name="Picture 12" descr="A graph of a number of patients&#10;&#10;Description automatically generated">
                <a:extLst>
                  <a:ext uri="{FF2B5EF4-FFF2-40B4-BE49-F238E27FC236}">
                    <a16:creationId xmlns:a16="http://schemas.microsoft.com/office/drawing/2014/main" id="{5A405C95-0EFC-9359-252F-369BC06C06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6271"/>
              <a:stretch/>
            </p:blipFill>
            <p:spPr>
              <a:xfrm>
                <a:off x="4732528" y="4077072"/>
                <a:ext cx="4877574" cy="2939058"/>
              </a:xfrm>
              <a:prstGeom prst="rect">
                <a:avLst/>
              </a:prstGeom>
            </p:spPr>
          </p:pic>
          <p:pic>
            <p:nvPicPr>
              <p:cNvPr id="11" name="Picture 10" descr="A graph of a number of patients&#10;&#10;Description automatically generated">
                <a:extLst>
                  <a:ext uri="{FF2B5EF4-FFF2-40B4-BE49-F238E27FC236}">
                    <a16:creationId xmlns:a16="http://schemas.microsoft.com/office/drawing/2014/main" id="{87DB73EE-7AC8-F53A-1F92-291ABB488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6271"/>
              <a:stretch/>
            </p:blipFill>
            <p:spPr>
              <a:xfrm>
                <a:off x="263352" y="4077072"/>
                <a:ext cx="4882254" cy="2941878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C44B6A-7BC9-E5FE-2D32-D4CCED50EF50}"/>
                </a:ext>
              </a:extLst>
            </p:cNvPr>
            <p:cNvGrpSpPr/>
            <p:nvPr/>
          </p:nvGrpSpPr>
          <p:grpSpPr>
            <a:xfrm>
              <a:off x="4190124" y="1556792"/>
              <a:ext cx="5119139" cy="3105442"/>
              <a:chOff x="4190124" y="1556792"/>
              <a:chExt cx="5119139" cy="310544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C44066-7605-856F-1218-9E8C30AB72A5}"/>
                  </a:ext>
                </a:extLst>
              </p:cNvPr>
              <p:cNvSpPr txBox="1"/>
              <p:nvPr/>
            </p:nvSpPr>
            <p:spPr>
              <a:xfrm>
                <a:off x="4190124" y="1556792"/>
                <a:ext cx="671979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833D57-81B2-5299-E3DF-5D4152345E13}"/>
                  </a:ext>
                </a:extLst>
              </p:cNvPr>
              <p:cNvSpPr txBox="1"/>
              <p:nvPr/>
            </p:nvSpPr>
            <p:spPr>
              <a:xfrm>
                <a:off x="4190124" y="4221088"/>
                <a:ext cx="671979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C20BAD-18E6-989F-72D4-AB0EBCB681C4}"/>
                  </a:ext>
                </a:extLst>
              </p:cNvPr>
              <p:cNvSpPr txBox="1"/>
              <p:nvPr/>
            </p:nvSpPr>
            <p:spPr>
              <a:xfrm>
                <a:off x="8637284" y="1556792"/>
                <a:ext cx="671979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9CBCA-E3A7-6D94-96CD-7DF1BAE248B5}"/>
                  </a:ext>
                </a:extLst>
              </p:cNvPr>
              <p:cNvSpPr txBox="1"/>
              <p:nvPr/>
            </p:nvSpPr>
            <p:spPr>
              <a:xfrm>
                <a:off x="8637284" y="4221088"/>
                <a:ext cx="671979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</p:grpSp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8B11299-43C6-F84E-A950-DA3C626051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850" y="3288270"/>
            <a:ext cx="2825798" cy="2494011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1 ≥ 75</a:t>
            </a:r>
            <a:r>
              <a:rPr kumimoji="1"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percentile  of proportion of a cell type</a:t>
            </a:r>
          </a:p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2 &lt; 75</a:t>
            </a:r>
            <a:r>
              <a:rPr kumimoji="1"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percentile</a:t>
            </a:r>
          </a:p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Macrophages and CD8</a:t>
            </a:r>
            <a:r>
              <a:rPr kumimoji="1"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 cells: better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661A8-18D6-C6B0-9E03-8B0D84E6D277}"/>
              </a:ext>
            </a:extLst>
          </p:cNvPr>
          <p:cNvSpPr txBox="1"/>
          <p:nvPr/>
        </p:nvSpPr>
        <p:spPr>
          <a:xfrm>
            <a:off x="3791181" y="90889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Primary melanoma (n = 102)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40D217-43E1-BA14-7EDF-EBA25772D935}"/>
              </a:ext>
            </a:extLst>
          </p:cNvPr>
          <p:cNvSpPr txBox="1"/>
          <p:nvPr/>
        </p:nvSpPr>
        <p:spPr>
          <a:xfrm>
            <a:off x="8251843" y="90889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Metastatic melanoma (n = 348)</a:t>
            </a:r>
          </a:p>
        </p:txBody>
      </p:sp>
    </p:spTree>
    <p:extLst>
      <p:ext uri="{BB962C8B-B14F-4D97-AF65-F5344CB8AC3E}">
        <p14:creationId xmlns:p14="http://schemas.microsoft.com/office/powerpoint/2010/main" val="34801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3296-770D-464E-B442-9E45ACDE65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191D91-DED2-9863-3BDA-7E3E8E2FD02F}"/>
              </a:ext>
            </a:extLst>
          </p:cNvPr>
          <p:cNvGrpSpPr/>
          <p:nvPr/>
        </p:nvGrpSpPr>
        <p:grpSpPr>
          <a:xfrm>
            <a:off x="2639616" y="1233710"/>
            <a:ext cx="9410003" cy="5624290"/>
            <a:chOff x="29833" y="1233710"/>
            <a:chExt cx="9410003" cy="562429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06BE98F-5817-3EC4-209D-CDA4C0BB1503}"/>
                </a:ext>
              </a:extLst>
            </p:cNvPr>
            <p:cNvGrpSpPr/>
            <p:nvPr/>
          </p:nvGrpSpPr>
          <p:grpSpPr>
            <a:xfrm>
              <a:off x="29833" y="1233710"/>
              <a:ext cx="9410003" cy="5624290"/>
              <a:chOff x="1883893" y="1711257"/>
              <a:chExt cx="9410003" cy="5624290"/>
            </a:xfrm>
          </p:grpSpPr>
          <p:pic>
            <p:nvPicPr>
              <p:cNvPr id="10" name="Picture 9" descr="A graph of a number of patients&#10;&#10;Description automatically generated">
                <a:extLst>
                  <a:ext uri="{FF2B5EF4-FFF2-40B4-BE49-F238E27FC236}">
                    <a16:creationId xmlns:a16="http://schemas.microsoft.com/office/drawing/2014/main" id="{7FFB1400-7CA4-EA9C-6DDF-C3FC48130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6560"/>
              <a:stretch/>
            </p:blipFill>
            <p:spPr>
              <a:xfrm>
                <a:off x="6394901" y="1723817"/>
                <a:ext cx="4877574" cy="2927557"/>
              </a:xfrm>
              <a:prstGeom prst="rect">
                <a:avLst/>
              </a:prstGeom>
            </p:spPr>
          </p:pic>
          <p:pic>
            <p:nvPicPr>
              <p:cNvPr id="4" name="Picture 3" descr="A graph of a number of patients&#10;&#10;Description automatically generated">
                <a:extLst>
                  <a:ext uri="{FF2B5EF4-FFF2-40B4-BE49-F238E27FC236}">
                    <a16:creationId xmlns:a16="http://schemas.microsoft.com/office/drawing/2014/main" id="{91F61A26-A46F-06BE-9717-04256E8F4A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6604"/>
              <a:stretch/>
            </p:blipFill>
            <p:spPr>
              <a:xfrm>
                <a:off x="1903579" y="1711257"/>
                <a:ext cx="4904400" cy="2941879"/>
              </a:xfrm>
              <a:prstGeom prst="rect">
                <a:avLst/>
              </a:prstGeom>
            </p:spPr>
          </p:pic>
          <p:pic>
            <p:nvPicPr>
              <p:cNvPr id="22" name="Picture 21" descr="A graph of a number of cells&#10;&#10;Description automatically generated">
                <a:extLst>
                  <a:ext uri="{FF2B5EF4-FFF2-40B4-BE49-F238E27FC236}">
                    <a16:creationId xmlns:a16="http://schemas.microsoft.com/office/drawing/2014/main" id="{320779A8-B031-172E-AD45-5007386CD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6604"/>
              <a:stretch/>
            </p:blipFill>
            <p:spPr>
              <a:xfrm>
                <a:off x="6373479" y="4382959"/>
                <a:ext cx="4920417" cy="2951487"/>
              </a:xfrm>
              <a:prstGeom prst="rect">
                <a:avLst/>
              </a:prstGeom>
            </p:spPr>
          </p:pic>
          <p:pic>
            <p:nvPicPr>
              <p:cNvPr id="20" name="Picture 19" descr="A graph of a number of cells&#10;&#10;Description automatically generated">
                <a:extLst>
                  <a:ext uri="{FF2B5EF4-FFF2-40B4-BE49-F238E27FC236}">
                    <a16:creationId xmlns:a16="http://schemas.microsoft.com/office/drawing/2014/main" id="{89CC0436-55E5-A53A-6EBC-E9B26D5E96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6604"/>
              <a:stretch/>
            </p:blipFill>
            <p:spPr>
              <a:xfrm>
                <a:off x="1883893" y="4381859"/>
                <a:ext cx="4924086" cy="295368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E95555-E2DB-2FDE-DBA6-FD436AF2447E}"/>
                </a:ext>
              </a:extLst>
            </p:cNvPr>
            <p:cNvGrpSpPr/>
            <p:nvPr/>
          </p:nvGrpSpPr>
          <p:grpSpPr>
            <a:xfrm>
              <a:off x="4367807" y="1556792"/>
              <a:ext cx="4962512" cy="3105442"/>
              <a:chOff x="4367807" y="1556792"/>
              <a:chExt cx="4962512" cy="310544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C44066-7605-856F-1218-9E8C30AB72A5}"/>
                  </a:ext>
                </a:extLst>
              </p:cNvPr>
              <p:cNvSpPr txBox="1"/>
              <p:nvPr/>
            </p:nvSpPr>
            <p:spPr>
              <a:xfrm>
                <a:off x="4367807" y="1556792"/>
                <a:ext cx="487313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8DA19C-29A6-72BB-ED24-4D318934CE07}"/>
                  </a:ext>
                </a:extLst>
              </p:cNvPr>
              <p:cNvSpPr txBox="1"/>
              <p:nvPr/>
            </p:nvSpPr>
            <p:spPr>
              <a:xfrm>
                <a:off x="4367808" y="4221088"/>
                <a:ext cx="487313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F59D95-08C9-B233-1FCA-0DCA39F0C204}"/>
                  </a:ext>
                </a:extLst>
              </p:cNvPr>
              <p:cNvSpPr txBox="1"/>
              <p:nvPr/>
            </p:nvSpPr>
            <p:spPr>
              <a:xfrm>
                <a:off x="8830718" y="1556792"/>
                <a:ext cx="487313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1311F4-ED91-5D04-0033-6B2B7F7CDE96}"/>
                  </a:ext>
                </a:extLst>
              </p:cNvPr>
              <p:cNvSpPr txBox="1"/>
              <p:nvPr/>
            </p:nvSpPr>
            <p:spPr>
              <a:xfrm>
                <a:off x="8843006" y="4221088"/>
                <a:ext cx="487313" cy="441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sz="1050" dirty="0"/>
                  <a:t>Group 1</a:t>
                </a:r>
              </a:p>
              <a:p>
                <a:r>
                  <a:rPr lang="en-US" sz="1050" dirty="0"/>
                  <a:t>Group 2</a:t>
                </a: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BAA7027-3632-B64A-8021-30EDFBBC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2" y="670534"/>
            <a:ext cx="3295032" cy="703620"/>
          </a:xfrm>
        </p:spPr>
        <p:txBody>
          <a:bodyPr>
            <a:normAutofit/>
          </a:bodyPr>
          <a:lstStyle/>
          <a:p>
            <a:r>
              <a:rPr lang="en-US" sz="4400" dirty="0"/>
              <a:t>KM analysis</a:t>
            </a:r>
            <a:endParaRPr lang="en-US" sz="4400" dirty="0">
              <a:highlight>
                <a:srgbClr val="FFFF00"/>
              </a:highlight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8B11299-43C6-F84E-A950-DA3C626051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336" y="3194655"/>
            <a:ext cx="2825798" cy="2494011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1 ≥ 75</a:t>
            </a:r>
            <a:r>
              <a:rPr kumimoji="1"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percentile  of proportion of a cell type</a:t>
            </a:r>
          </a:p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2 &lt; 75</a:t>
            </a:r>
            <a:r>
              <a:rPr kumimoji="1"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percentile</a:t>
            </a:r>
          </a:p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NK cells: worse</a:t>
            </a:r>
          </a:p>
          <a:p>
            <a:pPr marL="342900" indent="-342900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B cells: better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842CE8-DD68-B7D0-8C91-A6D5BC19CFA3}"/>
              </a:ext>
            </a:extLst>
          </p:cNvPr>
          <p:cNvSpPr txBox="1"/>
          <p:nvPr/>
        </p:nvSpPr>
        <p:spPr>
          <a:xfrm>
            <a:off x="3791181" y="90889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Primary melanoma (n = 102)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98258A-9FDF-29BE-471B-55CBA6030249}"/>
              </a:ext>
            </a:extLst>
          </p:cNvPr>
          <p:cNvSpPr txBox="1"/>
          <p:nvPr/>
        </p:nvSpPr>
        <p:spPr>
          <a:xfrm>
            <a:off x="8251843" y="908898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Metastatic melanoma (n = 348)</a:t>
            </a:r>
          </a:p>
        </p:txBody>
      </p:sp>
    </p:spTree>
    <p:extLst>
      <p:ext uri="{BB962C8B-B14F-4D97-AF65-F5344CB8AC3E}">
        <p14:creationId xmlns:p14="http://schemas.microsoft.com/office/powerpoint/2010/main" val="42836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CE7A26-653A-084F-A6C8-EB5218BD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692696"/>
            <a:ext cx="10729266" cy="794096"/>
          </a:xfrm>
        </p:spPr>
        <p:txBody>
          <a:bodyPr>
            <a:no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9547F-60CC-A240-BC7D-5AD70896D4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7A015-097C-1041-B790-C562DA00C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8B5693E-8F4C-4943-B443-6114F1022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9456" y="1628800"/>
            <a:ext cx="9937178" cy="4608512"/>
          </a:xfrm>
        </p:spPr>
        <p:txBody>
          <a:bodyPr>
            <a:normAutofit lnSpcReduction="10000"/>
          </a:bodyPr>
          <a:lstStyle/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Extracted cellular composition: 8 cell types, three existing melanoma bulk gene expression data sets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Novel combination of CIBERSORT and survival analysis: cellular markers for melanoma patient survival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Primary: fibroblasts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Metastatic: immune cells, macrophages and CD8+ T cells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Combination of methods applicable to other cancers and complex diseases</a:t>
            </a:r>
          </a:p>
        </p:txBody>
      </p:sp>
    </p:spTree>
    <p:extLst>
      <p:ext uri="{BB962C8B-B14F-4D97-AF65-F5344CB8AC3E}">
        <p14:creationId xmlns:p14="http://schemas.microsoft.com/office/powerpoint/2010/main" val="29873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1BE32B-0572-1DA1-0758-949148F7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120" y="2348880"/>
            <a:ext cx="3675525" cy="2160240"/>
          </a:xfrm>
        </p:spPr>
        <p:txBody>
          <a:bodyPr>
            <a:norm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9260A-D7B9-3356-6D68-B6C9369D9C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E645-70B1-D6B3-C37D-6701E06EC7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52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A8F39-130E-46A1-5DA9-965663009F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1424" y="2132856"/>
            <a:ext cx="10513168" cy="3024336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Investigative use of a combination of data visualization techniques and statistical methods</a:t>
            </a:r>
            <a:endParaRPr kumimoji="1" lang="en-US" altLang="zh-CN" sz="2800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defRPr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help understand progression for complex diseases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C9C68-DAEB-68DE-2AFD-53248CE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836712"/>
            <a:ext cx="10801274" cy="648072"/>
          </a:xfrm>
        </p:spPr>
        <p:txBody>
          <a:bodyPr>
            <a:noAutofit/>
          </a:bodyPr>
          <a:lstStyle/>
          <a:p>
            <a:r>
              <a:rPr lang="en-US" sz="4400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473D-6BD0-A895-E85D-A0DE9636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F8B9-4AAF-04F8-6750-F8A3C1BB5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48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A8F39-130E-46A1-5DA9-965663009F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3432" y="2155988"/>
            <a:ext cx="10228290" cy="3670529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1" lang="en-AU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Malignancy of melanocytes, most fatal skin cancer</a:t>
            </a:r>
          </a:p>
          <a:p>
            <a:pPr marL="342900" indent="-342900"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1" lang="en-AU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 and New Zealand the highest incidence</a:t>
            </a:r>
          </a:p>
          <a:p>
            <a:pPr marL="342900" indent="-342900"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1" lang="en-AU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Immune checkpoint blockade, molecular targeted therapy</a:t>
            </a:r>
          </a:p>
          <a:p>
            <a:pPr marL="342900" indent="-342900"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kumimoji="1" lang="en-AU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melanoma patient variations, novel markers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indent="-342900">
              <a:spcAft>
                <a:spcPts val="150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endParaRPr kumimoji="1" lang="en-AU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C9C68-DAEB-68DE-2AFD-53248CE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892724"/>
            <a:ext cx="7776864" cy="576064"/>
          </a:xfrm>
        </p:spPr>
        <p:txBody>
          <a:bodyPr>
            <a:noAutofit/>
          </a:bodyPr>
          <a:lstStyle/>
          <a:p>
            <a:r>
              <a:rPr lang="en-US" sz="4400" dirty="0"/>
              <a:t>Melanoma: a complex disease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8473D-6BD0-A895-E85D-A0DE9636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F8B9-4AAF-04F8-6750-F8A3C1BB5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4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7C2D48-309D-85CF-595A-FAB5D1A5C413}"/>
              </a:ext>
            </a:extLst>
          </p:cNvPr>
          <p:cNvGrpSpPr/>
          <p:nvPr/>
        </p:nvGrpSpPr>
        <p:grpSpPr>
          <a:xfrm>
            <a:off x="2774725" y="5274484"/>
            <a:ext cx="2631553" cy="1197356"/>
            <a:chOff x="9056978" y="1268288"/>
            <a:chExt cx="2631553" cy="1197356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7C380F6-60BF-F1F6-200F-29104DFF7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6978" y="1268288"/>
              <a:ext cx="2631553" cy="1197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71FF57-7BFF-D889-59AD-FD17D14471B1}"/>
                </a:ext>
              </a:extLst>
            </p:cNvPr>
            <p:cNvSpPr txBox="1"/>
            <p:nvPr/>
          </p:nvSpPr>
          <p:spPr>
            <a:xfrm>
              <a:off x="9056978" y="2032015"/>
              <a:ext cx="1939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b="1" dirty="0">
                  <a:solidFill>
                    <a:schemeClr val="accent6">
                      <a:lumMod val="50000"/>
                    </a:schemeClr>
                  </a:solidFill>
                </a:rPr>
                <a:t>The Cancer Genome Atlas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58E9385-612D-E747-8D1C-BFA8AB1F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81" y="692696"/>
            <a:ext cx="9406891" cy="864096"/>
          </a:xfrm>
        </p:spPr>
        <p:txBody>
          <a:bodyPr>
            <a:noAutofit/>
          </a:bodyPr>
          <a:lstStyle/>
          <a:p>
            <a:r>
              <a:rPr lang="en-US" sz="4400" dirty="0"/>
              <a:t>Data</a:t>
            </a:r>
            <a:endParaRPr lang="en-US" sz="4400" strike="sngStrik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C6921-2DF5-F542-8BDD-2DA93EBCBC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ADB77-4AFF-9342-B6A1-7072EABB04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D4298F1-E22E-7742-B8C1-B90E91156D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7581" y="1905663"/>
            <a:ext cx="10595794" cy="3611569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TCGA skin cutaneous melanoma RNA-seq and clinical data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- 450 samples (102 primary, 348 metastasized) x 20,501 genes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Clinical data: age, gender, survival time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additional melanoma data sets: validation</a:t>
            </a:r>
          </a:p>
          <a:p>
            <a:pPr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4" descr="GEO Logo">
            <a:extLst>
              <a:ext uri="{FF2B5EF4-FFF2-40B4-BE49-F238E27FC236}">
                <a16:creationId xmlns:a16="http://schemas.microsoft.com/office/drawing/2014/main" id="{2EC31B8A-086A-4941-3875-555817D4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5447712"/>
            <a:ext cx="18542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57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E78D7-41AE-BF49-8D9F-563ED4F2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764704"/>
            <a:ext cx="9361114" cy="648072"/>
          </a:xfrm>
        </p:spPr>
        <p:txBody>
          <a:bodyPr>
            <a:noAutofit/>
          </a:bodyPr>
          <a:lstStyle/>
          <a:p>
            <a:r>
              <a:rPr lang="en-US" sz="4400" dirty="0"/>
              <a:t>Data characteristics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71125-9D0E-774F-84EF-F87562A539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5C98-2BF3-9F4C-81B8-773FDD25661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3CB539A-C0F0-4949-A587-CF74C2563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1424" y="2255386"/>
            <a:ext cx="9145016" cy="3713581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Bulk RNA-sequencing: average across input cells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information about cell type abundance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variance of cellular composition in cancer tissue</a:t>
            </a:r>
          </a:p>
        </p:txBody>
      </p:sp>
    </p:spTree>
    <p:extLst>
      <p:ext uri="{BB962C8B-B14F-4D97-AF65-F5344CB8AC3E}">
        <p14:creationId xmlns:p14="http://schemas.microsoft.com/office/powerpoint/2010/main" val="40159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E78D7-41AE-BF49-8D9F-563ED4F2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764704"/>
            <a:ext cx="9721080" cy="648072"/>
          </a:xfrm>
        </p:spPr>
        <p:txBody>
          <a:bodyPr>
            <a:noAutofit/>
          </a:bodyPr>
          <a:lstStyle/>
          <a:p>
            <a:r>
              <a:rPr lang="en-US" sz="4400" dirty="0"/>
              <a:t>Previous studies: cellular composition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71125-9D0E-774F-84EF-F87562A539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5C98-2BF3-9F4C-81B8-773FDD25661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3CB539A-C0F0-4949-A587-CF74C2563D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1424" y="2255386"/>
            <a:ext cx="9145016" cy="3713581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Immunohistochemistry (IHC)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cytometry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Single-cell RNA-sequencing (</a:t>
            </a:r>
            <a:r>
              <a:rPr kumimoji="1"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scRNA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-seq)</a:t>
            </a:r>
          </a:p>
        </p:txBody>
      </p:sp>
    </p:spTree>
    <p:extLst>
      <p:ext uri="{BB962C8B-B14F-4D97-AF65-F5344CB8AC3E}">
        <p14:creationId xmlns:p14="http://schemas.microsoft.com/office/powerpoint/2010/main" val="10851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4FF87D-3B72-4D4D-8F25-168C6C2EFD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5690" y="2348880"/>
            <a:ext cx="9892463" cy="3007103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“Digital cytometry”: deconvolve cellular composition from bulk RNA-seq data based on a reference data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CIBERSORT*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A4FC2-F887-C849-8528-3B3EF8DC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836712"/>
            <a:ext cx="10153202" cy="648072"/>
          </a:xfrm>
        </p:spPr>
        <p:txBody>
          <a:bodyPr>
            <a:noAutofit/>
          </a:bodyPr>
          <a:lstStyle/>
          <a:p>
            <a:r>
              <a:rPr lang="en-US" sz="4400" dirty="0"/>
              <a:t>Digital cytometry: cellular composition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D4398-C4AA-3D4D-A64E-F9AD5DB2D4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9D5B-DE63-034D-8348-024F5ECF1A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BE8EE-5FAD-A14B-505D-4DE061C54009}"/>
              </a:ext>
            </a:extLst>
          </p:cNvPr>
          <p:cNvSpPr txBox="1"/>
          <p:nvPr/>
        </p:nvSpPr>
        <p:spPr>
          <a:xfrm>
            <a:off x="263352" y="6500780"/>
            <a:ext cx="2571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Newman 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(2015) 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3F3E1-FFDF-8861-424C-D53EDF09A529}"/>
              </a:ext>
            </a:extLst>
          </p:cNvPr>
          <p:cNvSpPr txBox="1"/>
          <p:nvPr/>
        </p:nvSpPr>
        <p:spPr>
          <a:xfrm>
            <a:off x="890778" y="5468308"/>
            <a:ext cx="8445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CIBERSORT: “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ell-type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dentification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stimating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elative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ubsets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o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f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NA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ranscripts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62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3B5C58-30D7-D1AA-F3E3-D8B295C239B6}"/>
              </a:ext>
            </a:extLst>
          </p:cNvPr>
          <p:cNvSpPr txBox="1"/>
          <p:nvPr/>
        </p:nvSpPr>
        <p:spPr>
          <a:xfrm>
            <a:off x="1302468" y="2437246"/>
            <a:ext cx="704892" cy="6227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A4FC2-F887-C849-8528-3B3EF8DC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836712"/>
            <a:ext cx="10153202" cy="648072"/>
          </a:xfrm>
        </p:spPr>
        <p:txBody>
          <a:bodyPr>
            <a:noAutofit/>
          </a:bodyPr>
          <a:lstStyle/>
          <a:p>
            <a:r>
              <a:rPr lang="en-US" sz="4400" dirty="0"/>
              <a:t>Digital cytometry: cellular composition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D4398-C4AA-3D4D-A64E-F9AD5DB2D4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9D5B-DE63-034D-8348-024F5ECF1A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BE8EE-5FAD-A14B-505D-4DE061C54009}"/>
              </a:ext>
            </a:extLst>
          </p:cNvPr>
          <p:cNvSpPr txBox="1"/>
          <p:nvPr/>
        </p:nvSpPr>
        <p:spPr>
          <a:xfrm>
            <a:off x="263352" y="6500780"/>
            <a:ext cx="2571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Newman 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(2015) </a:t>
            </a: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AF83EB-CB11-1928-D97A-F6AEE4C187D4}"/>
              </a:ext>
            </a:extLst>
          </p:cNvPr>
          <p:cNvSpPr txBox="1"/>
          <p:nvPr/>
        </p:nvSpPr>
        <p:spPr>
          <a:xfrm>
            <a:off x="713365" y="4027988"/>
            <a:ext cx="428470" cy="3785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7D1D8D-99D0-FAB2-306E-D454E7346E36}"/>
              </a:ext>
            </a:extLst>
          </p:cNvPr>
          <p:cNvGrpSpPr/>
          <p:nvPr/>
        </p:nvGrpSpPr>
        <p:grpSpPr>
          <a:xfrm>
            <a:off x="1405138" y="1606684"/>
            <a:ext cx="2576584" cy="1661124"/>
            <a:chOff x="684660" y="1745275"/>
            <a:chExt cx="2576584" cy="1661124"/>
          </a:xfrm>
        </p:grpSpPr>
        <p:pic>
          <p:nvPicPr>
            <p:cNvPr id="23" name="Picture 22" descr="A diagram of a cancer cell&#10;&#10;Description automatically generated">
              <a:extLst>
                <a:ext uri="{FF2B5EF4-FFF2-40B4-BE49-F238E27FC236}">
                  <a16:creationId xmlns:a16="http://schemas.microsoft.com/office/drawing/2014/main" id="{4F767617-05A9-C5AB-82A2-7FE146917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878" r="42905" b="57283"/>
            <a:stretch/>
          </p:blipFill>
          <p:spPr>
            <a:xfrm>
              <a:off x="2346172" y="1745275"/>
              <a:ext cx="915072" cy="16611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8F60D2-D657-9CD1-8F06-F267C4973361}"/>
                </a:ext>
              </a:extLst>
            </p:cNvPr>
            <p:cNvSpPr txBox="1"/>
            <p:nvPr/>
          </p:nvSpPr>
          <p:spPr>
            <a:xfrm>
              <a:off x="684660" y="2142690"/>
              <a:ext cx="15824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Bulk tumor</a:t>
              </a:r>
            </a:p>
            <a:p>
              <a:pPr algn="ctr"/>
              <a:r>
                <a:rPr lang="en-US" dirty="0"/>
                <a:t>transcriptome</a:t>
              </a:r>
            </a:p>
            <a:p>
              <a:pPr algn="ctr"/>
              <a:r>
                <a:rPr lang="en-US" dirty="0"/>
                <a:t>profile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995215-E398-FF84-47F5-90B1389489B2}"/>
              </a:ext>
            </a:extLst>
          </p:cNvPr>
          <p:cNvGrpSpPr/>
          <p:nvPr/>
        </p:nvGrpSpPr>
        <p:grpSpPr>
          <a:xfrm>
            <a:off x="257743" y="3717032"/>
            <a:ext cx="3994254" cy="2794421"/>
            <a:chOff x="682397" y="3724750"/>
            <a:chExt cx="3994254" cy="2794421"/>
          </a:xfrm>
        </p:grpSpPr>
        <p:pic>
          <p:nvPicPr>
            <p:cNvPr id="21" name="Picture 20" descr="A diagram of a cancer cell&#10;&#10;Description automatically generated">
              <a:extLst>
                <a:ext uri="{FF2B5EF4-FFF2-40B4-BE49-F238E27FC236}">
                  <a16:creationId xmlns:a16="http://schemas.microsoft.com/office/drawing/2014/main" id="{E5C44A18-2EC4-DA85-DD98-8568D32E0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773" t="35605" r="58601" b="9296"/>
            <a:stretch/>
          </p:blipFill>
          <p:spPr>
            <a:xfrm>
              <a:off x="2695146" y="4376535"/>
              <a:ext cx="1981505" cy="2142636"/>
            </a:xfrm>
            <a:prstGeom prst="rect">
              <a:avLst/>
            </a:prstGeom>
          </p:spPr>
        </p:pic>
        <p:pic>
          <p:nvPicPr>
            <p:cNvPr id="26" name="Picture 25" descr="A diagram of a cancer cell&#10;&#10;Description automatically generated">
              <a:extLst>
                <a:ext uri="{FF2B5EF4-FFF2-40B4-BE49-F238E27FC236}">
                  <a16:creationId xmlns:a16="http://schemas.microsoft.com/office/drawing/2014/main" id="{A8973687-0448-26D9-A69E-8244B097C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849" r="74293"/>
            <a:stretch/>
          </p:blipFill>
          <p:spPr>
            <a:xfrm>
              <a:off x="713365" y="4703472"/>
              <a:ext cx="1981505" cy="163455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B3D7B5-12BD-9731-397F-0140405EED4E}"/>
                </a:ext>
              </a:extLst>
            </p:cNvPr>
            <p:cNvSpPr txBox="1"/>
            <p:nvPr/>
          </p:nvSpPr>
          <p:spPr>
            <a:xfrm>
              <a:off x="682397" y="3724750"/>
              <a:ext cx="15824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Single-cell</a:t>
              </a:r>
            </a:p>
            <a:p>
              <a:pPr algn="ctr"/>
              <a:r>
                <a:rPr lang="en-US" dirty="0"/>
                <a:t>transcriptome</a:t>
              </a:r>
            </a:p>
            <a:p>
              <a:pPr algn="ctr"/>
              <a:r>
                <a:rPr lang="en-US" dirty="0"/>
                <a:t>profile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636B78-D4C7-6D30-A46A-306F9470465A}"/>
                </a:ext>
              </a:extLst>
            </p:cNvPr>
            <p:cNvSpPr txBox="1"/>
            <p:nvPr/>
          </p:nvSpPr>
          <p:spPr>
            <a:xfrm>
              <a:off x="2659203" y="3724750"/>
              <a:ext cx="19287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Gene expression</a:t>
              </a:r>
            </a:p>
            <a:p>
              <a:pPr algn="ctr"/>
              <a:r>
                <a:rPr lang="en-US" dirty="0"/>
                <a:t>signature matrix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035106-03FC-AA0B-5D4F-4C0C46E2A0A2}"/>
              </a:ext>
            </a:extLst>
          </p:cNvPr>
          <p:cNvGrpSpPr/>
          <p:nvPr/>
        </p:nvGrpSpPr>
        <p:grpSpPr>
          <a:xfrm>
            <a:off x="4251997" y="2742763"/>
            <a:ext cx="3356171" cy="2330160"/>
            <a:chOff x="4251997" y="2742763"/>
            <a:chExt cx="3356171" cy="233016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C11229A-5F4E-43E2-5A49-8EAB22B418D2}"/>
                </a:ext>
              </a:extLst>
            </p:cNvPr>
            <p:cNvCxnSpPr>
              <a:cxnSpLocks/>
            </p:cNvCxnSpPr>
            <p:nvPr/>
          </p:nvCxnSpPr>
          <p:spPr>
            <a:xfrm>
              <a:off x="4251997" y="2742763"/>
              <a:ext cx="891376" cy="614229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6432C5-EFC8-4616-C8EF-D91BBC06A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940" y="4040197"/>
              <a:ext cx="885460" cy="75695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1F57E9-F7A9-03BB-7D27-C1D45781817D}"/>
                </a:ext>
              </a:extLst>
            </p:cNvPr>
            <p:cNvCxnSpPr/>
            <p:nvPr/>
          </p:nvCxnSpPr>
          <p:spPr>
            <a:xfrm>
              <a:off x="6932112" y="3717032"/>
              <a:ext cx="676056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BBD8777-09C2-D539-DB6D-2F68CD87C213}"/>
                </a:ext>
              </a:extLst>
            </p:cNvPr>
            <p:cNvGrpSpPr/>
            <p:nvPr/>
          </p:nvGrpSpPr>
          <p:grpSpPr>
            <a:xfrm>
              <a:off x="5173400" y="3356992"/>
              <a:ext cx="1838965" cy="1715931"/>
              <a:chOff x="5173400" y="3178196"/>
              <a:chExt cx="1838965" cy="171593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44CC330-D8FE-8A46-5244-F4AE3F08515B}"/>
                  </a:ext>
                </a:extLst>
              </p:cNvPr>
              <p:cNvGrpSpPr/>
              <p:nvPr/>
            </p:nvGrpSpPr>
            <p:grpSpPr>
              <a:xfrm>
                <a:off x="5173400" y="3178196"/>
                <a:ext cx="1838965" cy="1715931"/>
                <a:chOff x="5132261" y="3088494"/>
                <a:chExt cx="1838965" cy="1715931"/>
              </a:xfrm>
            </p:grpSpPr>
            <p:pic>
              <p:nvPicPr>
                <p:cNvPr id="22" name="Picture 21" descr="A diagram of a cancer cell&#10;&#10;Description automatically generated">
                  <a:extLst>
                    <a:ext uri="{FF2B5EF4-FFF2-40B4-BE49-F238E27FC236}">
                      <a16:creationId xmlns:a16="http://schemas.microsoft.com/office/drawing/2014/main" id="{0D600505-6CFB-BBE9-5424-188F087F82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6771" t="55558" r="39381" b="23179"/>
                <a:stretch/>
              </p:blipFill>
              <p:spPr>
                <a:xfrm>
                  <a:off x="5217271" y="3088494"/>
                  <a:ext cx="1641936" cy="773122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76E5BB-9B98-169F-0243-CCDED724F730}"/>
                    </a:ext>
                  </a:extLst>
                </p:cNvPr>
                <p:cNvSpPr txBox="1"/>
                <p:nvPr/>
              </p:nvSpPr>
              <p:spPr>
                <a:xfrm>
                  <a:off x="5132261" y="3881095"/>
                  <a:ext cx="183896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/>
                    <a:t>v</a:t>
                  </a:r>
                  <a:r>
                    <a:rPr lang="en-US" dirty="0"/>
                    <a:t>-support vector</a:t>
                  </a:r>
                </a:p>
                <a:p>
                  <a:pPr algn="ctr"/>
                  <a:r>
                    <a:rPr lang="en-US" dirty="0"/>
                    <a:t>regression</a:t>
                  </a:r>
                </a:p>
                <a:p>
                  <a:pPr algn="ctr"/>
                  <a:r>
                    <a:rPr lang="en-US" dirty="0"/>
                    <a:t>(linear kernel)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9E73196-AA7A-E281-8854-E0D578D043B4}"/>
                  </a:ext>
                </a:extLst>
              </p:cNvPr>
              <p:cNvSpPr txBox="1"/>
              <p:nvPr/>
            </p:nvSpPr>
            <p:spPr>
              <a:xfrm>
                <a:off x="5478003" y="3372808"/>
                <a:ext cx="1229760" cy="307777"/>
              </a:xfrm>
              <a:prstGeom prst="rect">
                <a:avLst/>
              </a:prstGeom>
              <a:solidFill>
                <a:srgbClr val="FDFAD5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CIBERSORT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2D10C3E-0430-5BCB-294E-76DAC4A8F29D}"/>
              </a:ext>
            </a:extLst>
          </p:cNvPr>
          <p:cNvGrpSpPr/>
          <p:nvPr/>
        </p:nvGrpSpPr>
        <p:grpSpPr>
          <a:xfrm>
            <a:off x="7653285" y="1700808"/>
            <a:ext cx="4132327" cy="3293445"/>
            <a:chOff x="7680176" y="1484784"/>
            <a:chExt cx="4132327" cy="329344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6B9F6E6-B856-3264-489D-121D5EA9EB76}"/>
                </a:ext>
              </a:extLst>
            </p:cNvPr>
            <p:cNvGrpSpPr/>
            <p:nvPr/>
          </p:nvGrpSpPr>
          <p:grpSpPr>
            <a:xfrm>
              <a:off x="7680176" y="1484784"/>
              <a:ext cx="4132327" cy="3293445"/>
              <a:chOff x="7680176" y="1484784"/>
              <a:chExt cx="4132327" cy="329344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2272F31-98EB-E66F-C68F-5A75F3787FBB}"/>
                  </a:ext>
                </a:extLst>
              </p:cNvPr>
              <p:cNvGrpSpPr/>
              <p:nvPr/>
            </p:nvGrpSpPr>
            <p:grpSpPr>
              <a:xfrm>
                <a:off x="7680176" y="1599783"/>
                <a:ext cx="4132327" cy="3178446"/>
                <a:chOff x="7680176" y="1599783"/>
                <a:chExt cx="4132327" cy="3178446"/>
              </a:xfrm>
            </p:grpSpPr>
            <p:pic>
              <p:nvPicPr>
                <p:cNvPr id="16" name="Picture 15" descr="A diagram of a cancer cell&#10;&#10;Description automatically generated">
                  <a:extLst>
                    <a:ext uri="{FF2B5EF4-FFF2-40B4-BE49-F238E27FC236}">
                      <a16:creationId xmlns:a16="http://schemas.microsoft.com/office/drawing/2014/main" id="{6C04F552-DC7B-B00F-790E-250072E2F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793" t="12679"/>
                <a:stretch/>
              </p:blipFill>
              <p:spPr>
                <a:xfrm>
                  <a:off x="7680176" y="1599783"/>
                  <a:ext cx="4132327" cy="3178446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85DBBE-7D00-7F97-8B9F-E9497F744379}"/>
                    </a:ext>
                  </a:extLst>
                </p:cNvPr>
                <p:cNvSpPr txBox="1"/>
                <p:nvPr/>
              </p:nvSpPr>
              <p:spPr>
                <a:xfrm>
                  <a:off x="7763748" y="4027988"/>
                  <a:ext cx="14285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Permutation</a:t>
                  </a:r>
                </a:p>
                <a:p>
                  <a:pPr algn="ctr"/>
                  <a:r>
                    <a:rPr lang="en-US" dirty="0"/>
                    <a:t>analysis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634DB71-78FB-DFDB-3041-8DAA89BB6819}"/>
                    </a:ext>
                  </a:extLst>
                </p:cNvPr>
                <p:cNvSpPr txBox="1"/>
                <p:nvPr/>
              </p:nvSpPr>
              <p:spPr>
                <a:xfrm>
                  <a:off x="7680391" y="2742763"/>
                  <a:ext cx="159530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                     </a:t>
                  </a: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859134-B6D8-12CC-FC3B-617904456CAD}"/>
                  </a:ext>
                </a:extLst>
              </p:cNvPr>
              <p:cNvSpPr txBox="1"/>
              <p:nvPr/>
            </p:nvSpPr>
            <p:spPr>
              <a:xfrm>
                <a:off x="9192344" y="1484784"/>
                <a:ext cx="258275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Relative fractions and</a:t>
                </a:r>
              </a:p>
              <a:p>
                <a:r>
                  <a:rPr lang="en-US" dirty="0"/>
                  <a:t>global P-value estimate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4C21DC3-2338-8A51-7D50-9D2AF34EFA7F}"/>
                </a:ext>
              </a:extLst>
            </p:cNvPr>
            <p:cNvSpPr txBox="1"/>
            <p:nvPr/>
          </p:nvSpPr>
          <p:spPr>
            <a:xfrm>
              <a:off x="7861736" y="3303147"/>
              <a:ext cx="1151277" cy="523220"/>
            </a:xfrm>
            <a:prstGeom prst="rect">
              <a:avLst/>
            </a:prstGeom>
            <a:solidFill>
              <a:srgbClr val="FDD8D3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Significance</a:t>
              </a:r>
            </a:p>
            <a:p>
              <a:pPr algn="ctr"/>
              <a:r>
                <a:rPr lang="en-US" sz="1400" dirty="0"/>
                <a:t>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04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4FF87D-3B72-4D4D-8F25-168C6C2EFD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1424" y="2132856"/>
            <a:ext cx="9676439" cy="3672408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Survival analysis: Cox proportional-hazards model; Kaplan-Meier survival curves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studies: gene markers and patient survival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Novel combination of CIBERSORT and survival analysis</a:t>
            </a:r>
          </a:p>
          <a:p>
            <a:pPr marL="342900" indent="-342900">
              <a:spcAft>
                <a:spcPts val="15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Higher-level, cellular markers for melanoma</a:t>
            </a:r>
            <a:endParaRPr kumimoji="1"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A4FC2-F887-C849-8528-3B3EF8DC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836712"/>
            <a:ext cx="10153202" cy="648072"/>
          </a:xfrm>
        </p:spPr>
        <p:txBody>
          <a:bodyPr>
            <a:noAutofit/>
          </a:bodyPr>
          <a:lstStyle/>
          <a:p>
            <a:r>
              <a:rPr lang="en-US" sz="4400" dirty="0"/>
              <a:t>Cellular composition and patient survival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D4398-C4AA-3D4D-A64E-F9AD5DB2D4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9D5B-DE63-034D-8348-024F5ECF1A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16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53074</TotalTime>
  <Words>903</Words>
  <Application>Microsoft Macintosh PowerPoint</Application>
  <PresentationFormat>Widescreen</PresentationFormat>
  <Paragraphs>180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University of Queensland</vt:lpstr>
      <vt:lpstr>PowerPoint Presentation</vt:lpstr>
      <vt:lpstr>Objectives</vt:lpstr>
      <vt:lpstr>Melanoma: a complex disease</vt:lpstr>
      <vt:lpstr>Data</vt:lpstr>
      <vt:lpstr>Data characteristics</vt:lpstr>
      <vt:lpstr>Previous studies: cellular composition</vt:lpstr>
      <vt:lpstr>Digital cytometry: cellular composition</vt:lpstr>
      <vt:lpstr>Digital cytometry: cellular composition</vt:lpstr>
      <vt:lpstr>Cellular composition and patient survival</vt:lpstr>
      <vt:lpstr>Methods</vt:lpstr>
      <vt:lpstr>Results – CIBERSORT</vt:lpstr>
      <vt:lpstr>Multivariate Cox regression </vt:lpstr>
      <vt:lpstr>KM analysis</vt:lpstr>
      <vt:lpstr>KM analysis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Min Zhang</cp:lastModifiedBy>
  <cp:revision>273</cp:revision>
  <dcterms:created xsi:type="dcterms:W3CDTF">2018-09-28T01:38:30Z</dcterms:created>
  <dcterms:modified xsi:type="dcterms:W3CDTF">2023-11-26T22:03:27Z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2022-02-02T03:24:36Z</vt:lpwstr>
  </property>
  <property fmtid="{D5CDD505-2E9C-101B-9397-08002B2CF9AE}" pid="4" name="MSIP_Label_0f488380-630a-4f55-a077-a19445e3f360_Method">
    <vt:lpwstr>Privileged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380b2b7a-9a36-46e0-9562-540ec282ffc7</vt:lpwstr>
  </property>
  <property fmtid="{D5CDD505-2E9C-101B-9397-08002B2CF9AE}" pid="8" name="MSIP_Label_0f488380-630a-4f55-a077-a19445e3f360_ContentBits">
    <vt:lpwstr>0</vt:lpwstr>
  </property>
</Properties>
</file>